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1974E9-1EA5-4DA4-97FC-F263F1519D33}" v="85" dt="2021-02-25T05:54:40.2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E029-51D3-479C-8D5E-84B7CB79163F}" type="datetimeFigureOut">
              <a:rPr lang="en-AU" smtClean="0"/>
              <a:t>1/3/21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1D2B-63C2-4360-BDCD-B690855CE4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156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E029-51D3-479C-8D5E-84B7CB79163F}" type="datetimeFigureOut">
              <a:rPr lang="en-AU" smtClean="0"/>
              <a:t>1/3/21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1D2B-63C2-4360-BDCD-B690855CE4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924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E029-51D3-479C-8D5E-84B7CB79163F}" type="datetimeFigureOut">
              <a:rPr lang="en-AU" smtClean="0"/>
              <a:t>1/3/21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1D2B-63C2-4360-BDCD-B690855CE4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191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E029-51D3-479C-8D5E-84B7CB79163F}" type="datetimeFigureOut">
              <a:rPr lang="en-AU" smtClean="0"/>
              <a:t>1/3/21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1D2B-63C2-4360-BDCD-B690855CE4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020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E029-51D3-479C-8D5E-84B7CB79163F}" type="datetimeFigureOut">
              <a:rPr lang="en-AU" smtClean="0"/>
              <a:t>1/3/21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1D2B-63C2-4360-BDCD-B690855CE4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631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E029-51D3-479C-8D5E-84B7CB79163F}" type="datetimeFigureOut">
              <a:rPr lang="en-AU" smtClean="0"/>
              <a:t>1/3/21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1D2B-63C2-4360-BDCD-B690855CE4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04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E029-51D3-479C-8D5E-84B7CB79163F}" type="datetimeFigureOut">
              <a:rPr lang="en-AU" smtClean="0"/>
              <a:t>1/3/21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1D2B-63C2-4360-BDCD-B690855CE4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37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E029-51D3-479C-8D5E-84B7CB79163F}" type="datetimeFigureOut">
              <a:rPr lang="en-AU" smtClean="0"/>
              <a:t>1/3/21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1D2B-63C2-4360-BDCD-B690855CE4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518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E029-51D3-479C-8D5E-84B7CB79163F}" type="datetimeFigureOut">
              <a:rPr lang="en-AU" smtClean="0"/>
              <a:t>1/3/21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1D2B-63C2-4360-BDCD-B690855CE4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978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E029-51D3-479C-8D5E-84B7CB79163F}" type="datetimeFigureOut">
              <a:rPr lang="en-AU" smtClean="0"/>
              <a:t>1/3/21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1D2B-63C2-4360-BDCD-B690855CE4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164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E029-51D3-479C-8D5E-84B7CB79163F}" type="datetimeFigureOut">
              <a:rPr lang="en-AU" smtClean="0"/>
              <a:t>1/3/21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1D2B-63C2-4360-BDCD-B690855CE4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247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6E029-51D3-479C-8D5E-84B7CB79163F}" type="datetimeFigureOut">
              <a:rPr lang="en-AU" smtClean="0"/>
              <a:t>1/3/21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81D2B-63C2-4360-BDCD-B690855CE4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00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lls.org/research/translational-research-progr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>
            <a:extLst>
              <a:ext uri="{FF2B5EF4-FFF2-40B4-BE49-F238E27FC236}">
                <a16:creationId xmlns:a16="http://schemas.microsoft.com/office/drawing/2014/main" id="{C8B310A1-24DF-4393-912D-AD17CA9404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77"/>
          <a:stretch/>
        </p:blipFill>
        <p:spPr bwMode="auto">
          <a:xfrm>
            <a:off x="0" y="2206752"/>
            <a:ext cx="6858000" cy="166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54ECA4-49D0-40CE-969B-6D35F55DA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851899"/>
              </p:ext>
            </p:extLst>
          </p:nvPr>
        </p:nvGraphicFramePr>
        <p:xfrm>
          <a:off x="571500" y="3138964"/>
          <a:ext cx="5715000" cy="1577340"/>
        </p:xfrm>
        <a:graphic>
          <a:graphicData uri="http://schemas.openxmlformats.org/drawingml/2006/table">
            <a:tbl>
              <a:tblPr/>
              <a:tblGrid>
                <a:gridCol w="5715000">
                  <a:extLst>
                    <a:ext uri="{9D8B030D-6E8A-4147-A177-3AD203B41FA5}">
                      <a16:colId xmlns:a16="http://schemas.microsoft.com/office/drawing/2014/main" val="812063885"/>
                    </a:ext>
                  </a:extLst>
                </a:gridCol>
              </a:tblGrid>
              <a:tr h="8355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0" cap="flat" cmpd="sng" algn="ctr">
                      <a:solidFill>
                        <a:srgbClr val="4CAA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79371"/>
                  </a:ext>
                </a:extLst>
              </a:tr>
              <a:tr h="118364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0" marR="0" marT="857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0" cap="flat" cmpd="sng" algn="ctr">
                      <a:solidFill>
                        <a:srgbClr val="4CAA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0" cap="flat" cmpd="sng" algn="ctr">
                      <a:solidFill>
                        <a:srgbClr val="4CAA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604847"/>
                  </a:ext>
                </a:extLst>
              </a:tr>
              <a:tr h="118364">
                <a:tc>
                  <a:txBody>
                    <a:bodyPr/>
                    <a:lstStyle/>
                    <a:p>
                      <a:endParaRPr lang="en-AU" dirty="0">
                        <a:effectLst/>
                      </a:endParaRPr>
                    </a:p>
                  </a:txBody>
                  <a:tcPr marL="171450" marR="171450" marT="0" marB="857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0" cap="flat" cmpd="sng" algn="ctr">
                      <a:solidFill>
                        <a:srgbClr val="4CAA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307265"/>
                  </a:ext>
                </a:extLst>
              </a:tr>
              <a:tr h="8355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0" marR="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7128"/>
                  </a:ext>
                </a:extLst>
              </a:tr>
              <a:tr h="118364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0" marR="0" marT="857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611187"/>
                  </a:ext>
                </a:extLst>
              </a:tr>
              <a:tr h="118364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171450" marR="171450" marT="0" marB="8572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36738"/>
                  </a:ext>
                </a:extLst>
              </a:tr>
            </a:tbl>
          </a:graphicData>
        </a:graphic>
      </p:graphicFrame>
      <p:pic>
        <p:nvPicPr>
          <p:cNvPr id="6" name="Picture 2">
            <a:extLst>
              <a:ext uri="{FF2B5EF4-FFF2-40B4-BE49-F238E27FC236}">
                <a16:creationId xmlns:a16="http://schemas.microsoft.com/office/drawing/2014/main" id="{B79A0F52-F593-4D72-BBD7-5CC227CD9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94" y="889106"/>
            <a:ext cx="2032048" cy="1192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F3C4A2-44EF-4F1E-AACF-7C23FC1A9F87}"/>
              </a:ext>
            </a:extLst>
          </p:cNvPr>
          <p:cNvSpPr txBox="1"/>
          <p:nvPr/>
        </p:nvSpPr>
        <p:spPr>
          <a:xfrm>
            <a:off x="240792" y="3703422"/>
            <a:ext cx="637641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02020"/>
                </a:solidFill>
                <a:latin typeface="Helvetica" panose="020B0604020202020204" pitchFamily="34" charset="0"/>
              </a:rPr>
              <a:t>Reminder closing soon</a:t>
            </a:r>
          </a:p>
          <a:p>
            <a:pPr algn="ctr"/>
            <a:r>
              <a:rPr lang="en-US" sz="3200" b="1" dirty="0">
                <a:solidFill>
                  <a:srgbClr val="202020"/>
                </a:solidFill>
                <a:latin typeface="Helvetica" panose="020B0604020202020204" pitchFamily="34" charset="0"/>
              </a:rPr>
              <a:t>March 8</a:t>
            </a:r>
            <a:r>
              <a:rPr lang="en-US" sz="3200" b="1" baseline="30000" dirty="0">
                <a:solidFill>
                  <a:srgbClr val="202020"/>
                </a:solidFill>
                <a:latin typeface="Helvetica" panose="020B0604020202020204" pitchFamily="34" charset="0"/>
              </a:rPr>
              <a:t>th</a:t>
            </a:r>
            <a:r>
              <a:rPr lang="en-US" sz="3200" b="1" dirty="0">
                <a:solidFill>
                  <a:srgbClr val="202020"/>
                </a:solidFill>
                <a:latin typeface="Helvetica" panose="020B0604020202020204" pitchFamily="34" charset="0"/>
              </a:rPr>
              <a:t>, 2021</a:t>
            </a:r>
            <a:r>
              <a:rPr lang="en-US" sz="3200" dirty="0">
                <a:solidFill>
                  <a:srgbClr val="202020"/>
                </a:solidFill>
                <a:latin typeface="Helvetica" panose="020B0604020202020204" pitchFamily="34" charset="0"/>
              </a:rPr>
              <a:t> </a:t>
            </a:r>
          </a:p>
          <a:p>
            <a:br>
              <a:rPr lang="en-US" dirty="0">
                <a:solidFill>
                  <a:srgbClr val="202020"/>
                </a:solidFill>
                <a:latin typeface="Helvetica" panose="020B0604020202020204" pitchFamily="34" charset="0"/>
              </a:rPr>
            </a:br>
            <a:r>
              <a:rPr lang="en-US" dirty="0">
                <a:solidFill>
                  <a:srgbClr val="202020"/>
                </a:solidFill>
                <a:latin typeface="Helvetica" panose="020B0604020202020204" pitchFamily="34" charset="0"/>
              </a:rPr>
              <a:t>The Leukemia &amp; Lymphoma Society-Snowdome Foundation-Leukemia Foundation are jointly funding up to two Translational Research Program (TRP) grants at $600,000 (USD) each.  </a:t>
            </a:r>
          </a:p>
          <a:p>
            <a:endParaRPr lang="en-US" dirty="0">
              <a:solidFill>
                <a:srgbClr val="202020"/>
              </a:solidFill>
              <a:latin typeface="Helvetica" panose="020B0604020202020204" pitchFamily="34" charset="0"/>
            </a:endParaRPr>
          </a:p>
          <a:p>
            <a:r>
              <a:rPr lang="en-US" dirty="0">
                <a:solidFill>
                  <a:srgbClr val="202020"/>
                </a:solidFill>
                <a:latin typeface="Helvetica" panose="020B0604020202020204" pitchFamily="34" charset="0"/>
              </a:rPr>
              <a:t>These co-funded blood cancer TRPs are available to researchers working in Australia, Australian investigators working in other countries or to Australian and non-Australian researchers jointly applying as co-PIs.  </a:t>
            </a:r>
          </a:p>
          <a:p>
            <a:endParaRPr lang="en-US" dirty="0">
              <a:solidFill>
                <a:srgbClr val="202020"/>
              </a:solidFill>
              <a:latin typeface="Helvetica" panose="020B0604020202020204" pitchFamily="34" charset="0"/>
            </a:endParaRPr>
          </a:p>
          <a:p>
            <a:pPr algn="ctr"/>
            <a:r>
              <a:rPr lang="en-US" b="1" dirty="0">
                <a:solidFill>
                  <a:srgbClr val="202020"/>
                </a:solidFill>
                <a:latin typeface="Helvetica" panose="020B0604020202020204" pitchFamily="34" charset="0"/>
              </a:rPr>
              <a:t>Letter of intent to be received by March 8</a:t>
            </a:r>
            <a:r>
              <a:rPr lang="en-US" b="1" baseline="30000" dirty="0">
                <a:solidFill>
                  <a:srgbClr val="202020"/>
                </a:solidFill>
                <a:latin typeface="Helvetica" panose="020B0604020202020204" pitchFamily="34" charset="0"/>
              </a:rPr>
              <a:t>th</a:t>
            </a:r>
            <a:r>
              <a:rPr lang="en-US" b="1" dirty="0">
                <a:solidFill>
                  <a:srgbClr val="202020"/>
                </a:solidFill>
                <a:latin typeface="Helvetica" panose="020B0604020202020204" pitchFamily="34" charset="0"/>
              </a:rPr>
              <a:t>, 2021</a:t>
            </a:r>
          </a:p>
          <a:p>
            <a:pPr algn="ctr"/>
            <a:r>
              <a:rPr lang="en-US" b="1" dirty="0">
                <a:solidFill>
                  <a:srgbClr val="202020"/>
                </a:solidFill>
                <a:latin typeface="Helvetica" panose="020B0604020202020204" pitchFamily="34" charset="0"/>
              </a:rPr>
              <a:t>Full applications to be received by April 19</a:t>
            </a:r>
            <a:r>
              <a:rPr lang="en-US" b="1" baseline="30000" dirty="0">
                <a:solidFill>
                  <a:srgbClr val="202020"/>
                </a:solidFill>
                <a:latin typeface="Helvetica" panose="020B0604020202020204" pitchFamily="34" charset="0"/>
              </a:rPr>
              <a:t>th</a:t>
            </a:r>
            <a:r>
              <a:rPr lang="en-US" b="1" dirty="0">
                <a:solidFill>
                  <a:srgbClr val="202020"/>
                </a:solidFill>
                <a:latin typeface="Helvetica" panose="020B0604020202020204" pitchFamily="34" charset="0"/>
              </a:rPr>
              <a:t>, 2021 </a:t>
            </a:r>
            <a:br>
              <a:rPr lang="en-US" dirty="0">
                <a:solidFill>
                  <a:srgbClr val="202020"/>
                </a:solidFill>
                <a:latin typeface="Helvetica" panose="020B0604020202020204" pitchFamily="34" charset="0"/>
              </a:rPr>
            </a:br>
            <a:endParaRPr lang="en-US" dirty="0">
              <a:solidFill>
                <a:srgbClr val="202020"/>
              </a:solidFill>
              <a:latin typeface="Helvetica" panose="020B0604020202020204" pitchFamily="34" charset="0"/>
            </a:endParaRPr>
          </a:p>
          <a:p>
            <a:r>
              <a:rPr lang="en-US" dirty="0">
                <a:solidFill>
                  <a:srgbClr val="202020"/>
                </a:solidFill>
                <a:latin typeface="Helvetica" panose="020B0604020202020204" pitchFamily="34" charset="0"/>
              </a:rPr>
              <a:t>Applications must be submitted to the LLS TRP program. Visit </a:t>
            </a:r>
            <a:r>
              <a:rPr lang="en-US" u="sng" dirty="0">
                <a:solidFill>
                  <a:srgbClr val="007C89"/>
                </a:solidFill>
                <a:latin typeface="Helvetica" panose="020B0604020202020204" pitchFamily="34" charset="0"/>
                <a:hlinkClick r:id="rId4"/>
              </a:rPr>
              <a:t>https://www.lls.org/research/translational-research-program</a:t>
            </a:r>
            <a:r>
              <a:rPr lang="en-US" dirty="0">
                <a:solidFill>
                  <a:srgbClr val="202020"/>
                </a:solidFill>
                <a:latin typeface="Helvetica" panose="020B0604020202020204" pitchFamily="34" charset="0"/>
              </a:rPr>
              <a:t> for more information.</a:t>
            </a:r>
          </a:p>
          <a:p>
            <a:endParaRPr lang="en-AU" dirty="0"/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5F39186B-CDCA-4BE4-9098-CC8A6C1655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910" y="878038"/>
            <a:ext cx="1905000" cy="1190625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83ADD434-4EE6-42EE-8C19-216E86F2A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848" y="455027"/>
            <a:ext cx="1666304" cy="166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>
            <a:extLst>
              <a:ext uri="{FF2B5EF4-FFF2-40B4-BE49-F238E27FC236}">
                <a16:creationId xmlns:a16="http://schemas.microsoft.com/office/drawing/2014/main" id="{BED48B54-245B-4FA9-94A2-6E9BB50FF8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8" t="12476" r="37849" b="43483"/>
          <a:stretch/>
        </p:blipFill>
        <p:spPr bwMode="auto">
          <a:xfrm>
            <a:off x="2417064" y="396483"/>
            <a:ext cx="2023872" cy="170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964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93ABFE58E84541BE29D8180BB9B334" ma:contentTypeVersion="12" ma:contentTypeDescription="Create a new document." ma:contentTypeScope="" ma:versionID="3ec3cc1914a56fdee1cd0f4d8f7d7542">
  <xsd:schema xmlns:xsd="http://www.w3.org/2001/XMLSchema" xmlns:xs="http://www.w3.org/2001/XMLSchema" xmlns:p="http://schemas.microsoft.com/office/2006/metadata/properties" xmlns:ns2="a69ae09d-2d16-4234-9340-de4298e1bb03" xmlns:ns3="8696613a-7bb5-4aee-9a0a-031f74f52ac8" targetNamespace="http://schemas.microsoft.com/office/2006/metadata/properties" ma:root="true" ma:fieldsID="bba75b81a0a1b774611a869d8af2743e" ns2:_="" ns3:_="">
    <xsd:import namespace="a69ae09d-2d16-4234-9340-de4298e1bb03"/>
    <xsd:import namespace="8696613a-7bb5-4aee-9a0a-031f74f52a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9ae09d-2d16-4234-9340-de4298e1bb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6613a-7bb5-4aee-9a0a-031f74f52ac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BAFBF0-3316-43BF-AB66-3FA089E3D8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9ae09d-2d16-4234-9340-de4298e1bb03"/>
    <ds:schemaRef ds:uri="8696613a-7bb5-4aee-9a0a-031f74f52a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F9FF23-5946-44FA-85CC-998308B9B2A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96BF2A-AB45-4CEB-9C8D-10A0B6B7BF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114</Words>
  <Application>Microsoft Macintosh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Diamond</dc:creator>
  <cp:lastModifiedBy>HS ANZ</cp:lastModifiedBy>
  <cp:revision>4</cp:revision>
  <dcterms:created xsi:type="dcterms:W3CDTF">2021-02-25T05:09:11Z</dcterms:created>
  <dcterms:modified xsi:type="dcterms:W3CDTF">2021-02-28T20:41:42Z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0x0101006393ABFE58E84541BE29D8180BB9B334</vt:lpwstr>
  </property>
</Properties>
</file>